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2743200"/>
            <a:ext cx="9144000" cy="7315200"/>
          </a:xfrm>
          <a:prstGeom prst="ellipse">
            <a:avLst/>
          </a:prstGeom>
          <a:solidFill>
            <a:srgbClr val="2563E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640080"/>
            <a:ext cx="3657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>
                <a:solidFill>
                  <a:srgbClr val="FFFFFF"/>
                </a:solidFill>
                <a:latin typeface="Calibri"/>
              </a:rPr>
              <a:t>SmartCalc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103120"/>
            <a:ext cx="1097280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5200" b="1">
                <a:solidFill>
                  <a:srgbClr val="FFFFFF"/>
                </a:solidFill>
                <a:latin typeface="Calibri"/>
              </a:rPr>
              <a:t>Точная смета каркасного дома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749039"/>
            <a:ext cx="109728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600" b="0">
                <a:solidFill>
                  <a:srgbClr val="DBEAFE"/>
                </a:solidFill>
                <a:latin typeface="Calibri"/>
              </a:rPr>
              <a:t>за 5 минут вместо 2 недель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53035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DBEAFE"/>
                </a:solidFill>
                <a:latin typeface="Calibri"/>
              </a:rPr>
              <a:t>296+ автоматических тестов · проверенные формулы инженеров · PDF в один клик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1264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DBEAFE"/>
                </a:solidFill>
                <a:latin typeface="Calibri"/>
              </a:rPr>
              <a:t>calc.smartprocesses.xyz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59E0B"/>
                </a:solidFill>
                <a:latin typeface="Calibri"/>
              </a:rPr>
              <a:t>Бонусы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0F172A"/>
                </a:solidFill>
                <a:latin typeface="Calibri"/>
              </a:rPr>
              <a:t>Сразу в комплекте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700" b="1">
                <a:solidFill>
                  <a:srgbClr val="1E40AF"/>
                </a:solidFill>
                <a:latin typeface="Calibri"/>
              </a:rPr>
              <a:t>★ Mobile-friendly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840" y="2606040"/>
            <a:ext cx="49377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64748B"/>
                </a:solidFill>
                <a:latin typeface="Calibri"/>
              </a:rPr>
              <a:t>Полная адаптация под телефон — drag-and-drop комнат пальцем на плане.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0" y="210312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700" b="1">
                <a:solidFill>
                  <a:srgbClr val="1E40AF"/>
                </a:solidFill>
                <a:latin typeface="Calibri"/>
              </a:rPr>
              <a:t>★ Auto-save черновика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66560" y="2606040"/>
            <a:ext cx="49377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64748B"/>
                </a:solidFill>
                <a:latin typeface="Calibri"/>
              </a:rPr>
              <a:t>Не потеряете работу при F5 / случайном закрытии вкладки.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356616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700" b="1">
                <a:solidFill>
                  <a:srgbClr val="1E40AF"/>
                </a:solidFill>
                <a:latin typeface="Calibri"/>
              </a:rPr>
              <a:t>★ Доступ из мобильного приложения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4069080"/>
            <a:ext cx="49377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64748B"/>
                </a:solidFill>
                <a:latin typeface="Calibri"/>
              </a:rPr>
              <a:t>Trusted Web Activity для Android — иконка на главном экране.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356616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700" b="1">
                <a:solidFill>
                  <a:srgbClr val="1E40AF"/>
                </a:solidFill>
                <a:latin typeface="Calibri"/>
              </a:rPr>
              <a:t>★ Руководство пользователя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766560" y="4069080"/>
            <a:ext cx="49377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64748B"/>
                </a:solidFill>
                <a:latin typeface="Calibri"/>
              </a:rPr>
              <a:t>Пошаговая инструкция /guide — печатается в PDF для офиса.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502920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700" b="1">
                <a:solidFill>
                  <a:srgbClr val="1E40AF"/>
                </a:solidFill>
                <a:latin typeface="Calibri"/>
              </a:rPr>
              <a:t>★ Health-эндпоинт для мониторинга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5532120"/>
            <a:ext cx="49377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64748B"/>
                </a:solidFill>
                <a:latin typeface="Calibri"/>
              </a:rPr>
              <a:t>GET /api/health — для Uptime Kuma и других систем.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5029200"/>
            <a:ext cx="5303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700" b="1">
                <a:solidFill>
                  <a:srgbClr val="1E40AF"/>
                </a:solidFill>
                <a:latin typeface="Calibri"/>
              </a:rPr>
              <a:t>★ Открытый API расчёта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66560" y="5532120"/>
            <a:ext cx="493776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64748B"/>
                </a:solidFill>
                <a:latin typeface="Calibri"/>
              </a:rPr>
              <a:t>POST /api/calculate — интеграция с вашим CRM.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D4ED8"/>
                </a:solidFill>
                <a:latin typeface="Calibri"/>
              </a:rPr>
              <a:t>Технически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0F172A"/>
                </a:solidFill>
                <a:latin typeface="Calibri"/>
              </a:rPr>
              <a:t>Это серьёзная инженерия, не «сайт-визитка»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194560"/>
            <a:ext cx="5486400" cy="1097280"/>
          </a:xfrm>
          <a:prstGeom prst="roundRect">
            <a:avLst>
              <a:gd name="adj" fmla="val 6000"/>
            </a:avLst>
          </a:prstGeom>
          <a:solidFill>
            <a:srgbClr val="F1F5F9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>
                <a:solidFill>
                  <a:srgbClr val="0F172A"/>
                </a:solidFill>
                <a:latin typeface="Calibri"/>
              </a:rPr>
              <a:t>TypeScript + Next.js 15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83464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Calibri"/>
              </a:rPr>
              <a:t>Современный стек, типобезопасность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2194560"/>
            <a:ext cx="5486400" cy="1097280"/>
          </a:xfrm>
          <a:prstGeom prst="roundRect">
            <a:avLst>
              <a:gd name="adj" fmla="val 6000"/>
            </a:avLst>
          </a:prstGeom>
          <a:solidFill>
            <a:srgbClr val="F1F5F9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675120" y="237744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>
                <a:solidFill>
                  <a:srgbClr val="0F172A"/>
                </a:solidFill>
                <a:latin typeface="Calibri"/>
              </a:rPr>
              <a:t>PostgreSQL + Drizzle ORM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675120" y="283464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Calibri"/>
              </a:rPr>
              <a:t>Надёжное хранение, миграции, индексы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40080" y="3474720"/>
            <a:ext cx="5486400" cy="1097280"/>
          </a:xfrm>
          <a:prstGeom prst="roundRect">
            <a:avLst>
              <a:gd name="adj" fmla="val 6000"/>
            </a:avLst>
          </a:prstGeom>
          <a:solidFill>
            <a:srgbClr val="F1F5F9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365760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>
                <a:solidFill>
                  <a:srgbClr val="0F172A"/>
                </a:solidFill>
                <a:latin typeface="Calibri"/>
              </a:rPr>
              <a:t>Auth.js (NextAuth v5)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" y="411480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Calibri"/>
              </a:rPr>
              <a:t>Безопасная авторизация, bcrypt-пароли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400800" y="3474720"/>
            <a:ext cx="5486400" cy="1097280"/>
          </a:xfrm>
          <a:prstGeom prst="roundRect">
            <a:avLst>
              <a:gd name="adj" fmla="val 6000"/>
            </a:avLst>
          </a:prstGeom>
          <a:solidFill>
            <a:srgbClr val="F1F5F9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675120" y="365760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>
                <a:solidFill>
                  <a:srgbClr val="0F172A"/>
                </a:solidFill>
                <a:latin typeface="Calibri"/>
              </a:rPr>
              <a:t>Docker + nginx + SSL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675120" y="411480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Calibri"/>
              </a:rPr>
              <a:t>Стандартизированный деплой, HTTPS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" y="4754880"/>
            <a:ext cx="5486400" cy="1097280"/>
          </a:xfrm>
          <a:prstGeom prst="roundRect">
            <a:avLst>
              <a:gd name="adj" fmla="val 6000"/>
            </a:avLst>
          </a:prstGeom>
          <a:solidFill>
            <a:srgbClr val="F1F5F9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93776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>
                <a:solidFill>
                  <a:srgbClr val="0F172A"/>
                </a:solidFill>
                <a:latin typeface="Calibri"/>
              </a:rPr>
              <a:t>CI/CD GitHub Actions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539496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Calibri"/>
              </a:rPr>
              <a:t>Тесты + автодеплой при каждом коммите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400800" y="4754880"/>
            <a:ext cx="5486400" cy="1097280"/>
          </a:xfrm>
          <a:prstGeom prst="roundRect">
            <a:avLst>
              <a:gd name="adj" fmla="val 6000"/>
            </a:avLst>
          </a:prstGeom>
          <a:solidFill>
            <a:srgbClr val="F1F5F9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675120" y="493776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>
                <a:solidFill>
                  <a:srgbClr val="0F172A"/>
                </a:solidFill>
                <a:latin typeface="Calibri"/>
              </a:rPr>
              <a:t>Mocking + e2e сценарии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75120" y="5394960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>
                <a:solidFill>
                  <a:srgbClr val="64748B"/>
                </a:solidFill>
                <a:latin typeface="Calibri"/>
              </a:rPr>
              <a:t>296 авто-тестов, никаких регрессий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40A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7315200" y="-2743200"/>
            <a:ext cx="9144000" cy="7315200"/>
          </a:xfrm>
          <a:prstGeom prst="ellipse">
            <a:avLst/>
          </a:prstGeom>
          <a:solidFill>
            <a:srgbClr val="60A5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FFFFF"/>
                </a:solidFill>
                <a:latin typeface="Calibri"/>
              </a:rPr>
              <a:t>Попробуйте прямо сейчас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0">
                <a:solidFill>
                  <a:srgbClr val="DBEAFE"/>
                </a:solidFill>
                <a:latin typeface="Calibri"/>
              </a:rPr>
              <a:t>5 минут — и вы получите PDF-смету вашего дома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3200400"/>
            <a:ext cx="10972800" cy="246888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3474720"/>
            <a:ext cx="105156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>
                <a:solidFill>
                  <a:srgbClr val="1E40AF"/>
                </a:solidFill>
                <a:latin typeface="Calibri"/>
              </a:rPr>
              <a:t>Шаги для старта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02336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>
                <a:solidFill>
                  <a:srgbClr val="334155"/>
                </a:solidFill>
                <a:latin typeface="Calibri"/>
              </a:rPr>
              <a:t>1.  Откройте  calc.smartprocesses.xyz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438912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>
                <a:solidFill>
                  <a:srgbClr val="334155"/>
                </a:solidFill>
                <a:latin typeface="Calibri"/>
              </a:rPr>
              <a:t>2.  Зарегистрируйтесь  (email + пароль)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475488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>
                <a:solidFill>
                  <a:srgbClr val="334155"/>
                </a:solidFill>
                <a:latin typeface="Calibri"/>
              </a:rPr>
              <a:t>3.  Заполните  визард — 5 шагов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512064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0">
                <a:solidFill>
                  <a:srgbClr val="334155"/>
                </a:solidFill>
                <a:latin typeface="Calibri"/>
              </a:rPr>
              <a:t>4.  Получите PDF и сохраните в проект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5943600"/>
            <a:ext cx="109728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0">
                <a:solidFill>
                  <a:srgbClr val="DBEAFE"/>
                </a:solidFill>
                <a:latin typeface="Calibri"/>
              </a:rPr>
              <a:t>calc.smartprocesses.xyz   ·   greenman1986@gmail.com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EF4444"/>
                </a:solidFill>
                <a:latin typeface="Calibri"/>
              </a:rPr>
              <a:t>Почему расчёт сметы — это боль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72A"/>
                </a:solidFill>
                <a:latin typeface="Calibri"/>
              </a:rPr>
              <a:t>Как считают сейчас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2286000"/>
            <a:ext cx="274320" cy="27432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88720" y="21031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1">
                <a:solidFill>
                  <a:srgbClr val="0F172A"/>
                </a:solidFill>
                <a:latin typeface="Calibri"/>
              </a:rPr>
              <a:t>2 недели ожидания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5603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64748B"/>
                </a:solidFill>
                <a:latin typeface="Calibri"/>
              </a:rPr>
              <a:t>Менеджер ведёт расчёт вручную, перепроверяет, согласовывает с инженером.</a:t>
            </a:r>
          </a:p>
        </p:txBody>
      </p:sp>
      <p:sp>
        <p:nvSpPr>
          <p:cNvPr id="8" name="Oval 7"/>
          <p:cNvSpPr/>
          <p:nvPr/>
        </p:nvSpPr>
        <p:spPr>
          <a:xfrm>
            <a:off x="640080" y="3337559"/>
            <a:ext cx="274320" cy="27432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188720" y="3154679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1">
                <a:solidFill>
                  <a:srgbClr val="0F172A"/>
                </a:solidFill>
                <a:latin typeface="Calibri"/>
              </a:rPr>
              <a:t>Ошибки в формулах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88720" y="3611879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64748B"/>
                </a:solidFill>
                <a:latin typeface="Calibri"/>
              </a:rPr>
              <a:t>Одно неверное правило — и смета занижена на 200 000 ₽. Узнаёшь после стройки.</a:t>
            </a:r>
          </a:p>
        </p:txBody>
      </p:sp>
      <p:sp>
        <p:nvSpPr>
          <p:cNvPr id="11" name="Oval 10"/>
          <p:cNvSpPr/>
          <p:nvPr/>
        </p:nvSpPr>
        <p:spPr>
          <a:xfrm>
            <a:off x="640080" y="4389120"/>
            <a:ext cx="274320" cy="27432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420624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1">
                <a:solidFill>
                  <a:srgbClr val="0F172A"/>
                </a:solidFill>
                <a:latin typeface="Calibri"/>
              </a:rPr>
              <a:t>Невозможно сравнить варианты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88720" y="466344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64748B"/>
                </a:solidFill>
                <a:latin typeface="Calibri"/>
              </a:rPr>
              <a:t>«А если плита вместо свай?» — переделывать всю расчётку заново.</a:t>
            </a:r>
          </a:p>
        </p:txBody>
      </p:sp>
      <p:sp>
        <p:nvSpPr>
          <p:cNvPr id="14" name="Oval 13"/>
          <p:cNvSpPr/>
          <p:nvPr/>
        </p:nvSpPr>
        <p:spPr>
          <a:xfrm>
            <a:off x="640080" y="5440680"/>
            <a:ext cx="274320" cy="274320"/>
          </a:xfrm>
          <a:prstGeom prst="ellipse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188720" y="52578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000" b="1">
                <a:solidFill>
                  <a:srgbClr val="0F172A"/>
                </a:solidFill>
                <a:latin typeface="Calibri"/>
              </a:rPr>
              <a:t>Нет наглядного PDF для клиента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57150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64748B"/>
                </a:solidFill>
                <a:latin typeface="Calibri"/>
              </a:rPr>
              <a:t>Скриншоты и распечатки — несерьёзно. Клиент уходит к тем, у кого «нормально».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D4ED8"/>
                </a:solidFill>
                <a:latin typeface="Calibri"/>
              </a:rPr>
              <a:t>Что такое SmartCalc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600" b="1">
                <a:solidFill>
                  <a:srgbClr val="0F172A"/>
                </a:solidFill>
                <a:latin typeface="Calibri"/>
              </a:rPr>
              <a:t>Веб-калькулятор каркасного дома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78308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>
                <a:solidFill>
                  <a:srgbClr val="64748B"/>
                </a:solidFill>
                <a:latin typeface="Calibri"/>
              </a:rPr>
              <a:t>Проверенные инженерами формулы — внутри сервиса.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19456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>
                <a:solidFill>
                  <a:srgbClr val="64748B"/>
                </a:solidFill>
                <a:latin typeface="Calibri"/>
              </a:rPr>
              <a:t>Открыл сайт → заполнил параметры → получил PDF.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3931920"/>
            <a:ext cx="265176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4206240"/>
            <a:ext cx="26517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1E40AF"/>
                </a:solidFill>
                <a:latin typeface="Calibri"/>
              </a:rPr>
              <a:t>5 минут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54864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Calibri"/>
              </a:rPr>
              <a:t>Полный визард — за 5 шагов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520440" y="3931920"/>
            <a:ext cx="265176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520440" y="4206240"/>
            <a:ext cx="26517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1E40AF"/>
                </a:solidFill>
                <a:latin typeface="Calibri"/>
              </a:rPr>
              <a:t>±4 %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20440" y="54864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Calibri"/>
              </a:rPr>
              <a:t>296 автоматических тестов точности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400800" y="3931920"/>
            <a:ext cx="265176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4206240"/>
            <a:ext cx="26517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1E40AF"/>
                </a:solidFill>
                <a:latin typeface="Calibri"/>
              </a:rPr>
              <a:t>15+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54864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Calibri"/>
              </a:rPr>
              <a:t>Секций сметы: каркас, кровля, фасад, инженерка, парная, доп. услуги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9281160" y="3931920"/>
            <a:ext cx="265176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281160" y="4206240"/>
            <a:ext cx="26517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1E40AF"/>
                </a:solidFill>
                <a:latin typeface="Calibri"/>
              </a:rPr>
              <a:t>PDF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281160" y="548640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Calibri"/>
              </a:rPr>
              <a:t>Готово для клиента в один клик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D4ED8"/>
                </a:solidFill>
                <a:latin typeface="Calibri"/>
              </a:rPr>
              <a:t>Как пользоваться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0F172A"/>
                </a:solidFill>
                <a:latin typeface="Calibri"/>
              </a:rPr>
              <a:t>5 шагов визарда — последовательно и понятно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286000"/>
            <a:ext cx="2194560" cy="3657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417320" y="2651760"/>
            <a:ext cx="640080" cy="64008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417320" y="26517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2960" y="35661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000" b="1">
                <a:solidFill>
                  <a:srgbClr val="0F172A"/>
                </a:solidFill>
                <a:latin typeface="Calibri"/>
              </a:rPr>
              <a:t>Дом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4114800"/>
            <a:ext cx="1828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300" b="0">
                <a:solidFill>
                  <a:srgbClr val="64748B"/>
                </a:solidFill>
                <a:latin typeface="Calibri"/>
              </a:rPr>
              <a:t>Тип, размеры, форма крыши, фасад, цвета и высоты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971800" y="2286000"/>
            <a:ext cx="2194560" cy="3657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3749040" y="2651760"/>
            <a:ext cx="640080" cy="64008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749040" y="26517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54680" y="35661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000" b="1">
                <a:solidFill>
                  <a:srgbClr val="0F172A"/>
                </a:solidFill>
                <a:latin typeface="Calibri"/>
              </a:rPr>
              <a:t>Конструктив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54680" y="4114800"/>
            <a:ext cx="1828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300" b="0">
                <a:solidFill>
                  <a:srgbClr val="64748B"/>
                </a:solidFill>
                <a:latin typeface="Calibri"/>
              </a:rPr>
              <a:t>Фундамент, толщины каркаса, утеплители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303520" y="2286000"/>
            <a:ext cx="2194560" cy="3657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6080760" y="2651760"/>
            <a:ext cx="640080" cy="64008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080760" y="26517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486400" y="35661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000" b="1">
                <a:solidFill>
                  <a:srgbClr val="0F172A"/>
                </a:solidFill>
                <a:latin typeface="Calibri"/>
              </a:rPr>
              <a:t>Помещения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0" y="4114800"/>
            <a:ext cx="1828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300" b="0">
                <a:solidFill>
                  <a:srgbClr val="64748B"/>
                </a:solidFill>
                <a:latin typeface="Calibri"/>
              </a:rPr>
              <a:t>Экспликация комнат, перегородки, лестница, парная, террасы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635240" y="2286000"/>
            <a:ext cx="2194560" cy="3657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8412480" y="2651760"/>
            <a:ext cx="640080" cy="64008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412480" y="26517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18120" y="35661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000" b="1">
                <a:solidFill>
                  <a:srgbClr val="0F172A"/>
                </a:solidFill>
                <a:latin typeface="Calibri"/>
              </a:rPr>
              <a:t>Инженерка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18120" y="4114800"/>
            <a:ext cx="1828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300" b="0">
                <a:solidFill>
                  <a:srgbClr val="64748B"/>
                </a:solidFill>
                <a:latin typeface="Calibri"/>
              </a:rPr>
              <a:t>Электрика по комнатам, вентиляция, сантехника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9966960" y="2286000"/>
            <a:ext cx="2194560" cy="36576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10744200" y="2651760"/>
            <a:ext cx="640080" cy="640080"/>
          </a:xfrm>
          <a:prstGeom prst="ellipse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44200" y="2651760"/>
            <a:ext cx="6400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400" b="1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149840" y="3566160"/>
            <a:ext cx="1828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000" b="1">
                <a:solidFill>
                  <a:srgbClr val="0F172A"/>
                </a:solidFill>
                <a:latin typeface="Calibri"/>
              </a:rPr>
              <a:t>Итог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149840" y="4114800"/>
            <a:ext cx="18288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300" b="0">
                <a:solidFill>
                  <a:srgbClr val="64748B"/>
                </a:solidFill>
                <a:latin typeface="Calibri"/>
              </a:rPr>
              <a:t>Окна, двери, фундамент, транспорт + PDF-смета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059669"/>
                </a:solidFill>
                <a:latin typeface="Calibri"/>
              </a:rPr>
              <a:t>Точность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0F172A"/>
                </a:solidFill>
                <a:latin typeface="Calibri"/>
              </a:rPr>
              <a:t>Не «примерная оценка» — точный расчёт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18288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0">
                <a:solidFill>
                  <a:srgbClr val="64748B"/>
                </a:solidFill>
                <a:latin typeface="Calibri"/>
              </a:rPr>
              <a:t>Каждая формула выверена с инженерами строительной компании.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40080" y="2926080"/>
            <a:ext cx="265176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40080" y="3200400"/>
            <a:ext cx="26517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059669"/>
                </a:solidFill>
                <a:latin typeface="Calibri"/>
              </a:rPr>
              <a:t>99.9 %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0080" y="448056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Calibri"/>
              </a:rPr>
              <a:t>базовый сценарий 8.3×12.7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520440" y="2926080"/>
            <a:ext cx="265176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520440" y="3200400"/>
            <a:ext cx="26517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1E40AF"/>
                </a:solidFill>
                <a:latin typeface="Calibri"/>
              </a:rPr>
              <a:t>±4 %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20440" y="448056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Calibri"/>
              </a:rPr>
              <a:t>9 сценариев крыши/фундамента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400800" y="2926080"/>
            <a:ext cx="265176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400800" y="3200400"/>
            <a:ext cx="26517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1E40AF"/>
                </a:solidFill>
                <a:latin typeface="Calibri"/>
              </a:rPr>
              <a:t>296+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00800" y="448056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Calibri"/>
              </a:rPr>
              <a:t>автоматических тестов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281160" y="2926080"/>
            <a:ext cx="2651760" cy="21031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281160" y="3200400"/>
            <a:ext cx="265176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1E40AF"/>
                </a:solidFill>
                <a:latin typeface="Calibri"/>
              </a:rPr>
              <a:t>15+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281160" y="4480560"/>
            <a:ext cx="2651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64748B"/>
                </a:solidFill>
                <a:latin typeface="Calibri"/>
              </a:rPr>
              <a:t>разделов в BOM сметы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40080" y="5394960"/>
            <a:ext cx="10972800" cy="1005840"/>
          </a:xfrm>
          <a:prstGeom prst="roundRect">
            <a:avLst>
              <a:gd name="adj" fmla="val 6000"/>
            </a:avLst>
          </a:prstGeom>
          <a:solidFill>
            <a:srgbClr val="F1F5F9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553212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4155"/>
                </a:solidFill>
                <a:latin typeface="Calibri"/>
              </a:rPr>
              <a:t>CI-pipeline: 296 тестов прогоняются на каждый коммит — регрессии ловим до прода.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4400" y="59436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334155"/>
                </a:solidFill>
                <a:latin typeface="Calibri"/>
              </a:rPr>
              <a:t>Auto-deploy: после зелёного CI прод обновляется автоматически с проверкой build-SHA.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D4ED8"/>
                </a:solidFill>
                <a:latin typeface="Calibri"/>
              </a:rPr>
              <a:t>Полная смета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0F172A"/>
                </a:solidFill>
                <a:latin typeface="Calibri"/>
              </a:rPr>
              <a:t>Что входит в расчёт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011680"/>
            <a:ext cx="2743200" cy="2103120"/>
          </a:xfrm>
          <a:prstGeom prst="roundRect">
            <a:avLst>
              <a:gd name="adj" fmla="val 6000"/>
            </a:avLst>
          </a:prstGeom>
          <a:solidFill>
            <a:srgbClr val="EFF6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822960" y="214884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>
                <a:solidFill>
                  <a:srgbClr val="1E40AF"/>
                </a:solidFill>
                <a:latin typeface="Calibri"/>
              </a:rPr>
              <a:t>Конструктив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2514600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Каркас стен / перекрытий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843784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Стропильная система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" y="3172968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Перегородки 100/150 мм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3502152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Лестница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566160" y="2011680"/>
            <a:ext cx="2743200" cy="2103120"/>
          </a:xfrm>
          <a:prstGeom prst="roundRect">
            <a:avLst>
              <a:gd name="adj" fmla="val 6000"/>
            </a:avLst>
          </a:prstGeom>
          <a:solidFill>
            <a:srgbClr val="EFF6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749040" y="214884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>
                <a:solidFill>
                  <a:srgbClr val="1E40AF"/>
                </a:solidFill>
                <a:latin typeface="Calibri"/>
              </a:rPr>
              <a:t>Утепление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40480" y="2514600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Минвата стен / потолка / кровли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840480" y="2843784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Изопинк пола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840480" y="3172968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Ветрозащита и пароизоляция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492240" y="2011680"/>
            <a:ext cx="2743200" cy="2103120"/>
          </a:xfrm>
          <a:prstGeom prst="roundRect">
            <a:avLst>
              <a:gd name="adj" fmla="val 6000"/>
            </a:avLst>
          </a:prstGeom>
          <a:solidFill>
            <a:srgbClr val="EFF6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675120" y="214884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>
                <a:solidFill>
                  <a:srgbClr val="1E40AF"/>
                </a:solidFill>
                <a:latin typeface="Calibri"/>
              </a:rPr>
              <a:t>Наружная отделка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766560" y="2514600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10 форм крыши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766560" y="2843784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Гибкая черепица / профлист / металл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766560" y="3172968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Фасады: панели, имитация бруса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766560" y="3502152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Водосточная система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9418320" y="2011680"/>
            <a:ext cx="2743200" cy="2103120"/>
          </a:xfrm>
          <a:prstGeom prst="roundRect">
            <a:avLst>
              <a:gd name="adj" fmla="val 6000"/>
            </a:avLst>
          </a:prstGeom>
          <a:solidFill>
            <a:srgbClr val="EFF6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601200" y="214884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>
                <a:solidFill>
                  <a:srgbClr val="1E40AF"/>
                </a:solidFill>
                <a:latin typeface="Calibri"/>
              </a:rPr>
              <a:t>Помещения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92640" y="2514600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Финишная отделка 8+ типов комнат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692640" y="2843784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Подложки пола, стен, потолков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692640" y="3172968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Покрытия по варианту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40080" y="4297680"/>
            <a:ext cx="2743200" cy="2103120"/>
          </a:xfrm>
          <a:prstGeom prst="roundRect">
            <a:avLst>
              <a:gd name="adj" fmla="val 6000"/>
            </a:avLst>
          </a:prstGeom>
          <a:solidFill>
            <a:srgbClr val="EFF6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22960" y="443484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>
                <a:solidFill>
                  <a:srgbClr val="1E40AF"/>
                </a:solidFill>
                <a:latin typeface="Calibri"/>
              </a:rPr>
              <a:t>Парная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" y="4800600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Полностью отдельный модуль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" y="5129784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Печи, полоки 5 размеров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4400" y="5458968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Светильники, обшивка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3566160" y="4297680"/>
            <a:ext cx="2743200" cy="2103120"/>
          </a:xfrm>
          <a:prstGeom prst="roundRect">
            <a:avLst>
              <a:gd name="adj" fmla="val 6000"/>
            </a:avLst>
          </a:prstGeom>
          <a:solidFill>
            <a:srgbClr val="EFF6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3749040" y="443484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>
                <a:solidFill>
                  <a:srgbClr val="1E40AF"/>
                </a:solidFill>
                <a:latin typeface="Calibri"/>
              </a:rPr>
              <a:t>Инженерка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840480" y="4800600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Электрика по комнатам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840480" y="5129784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Кабели + защита (гофра/металлорукав)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840480" y="5458968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Вентиляция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840480" y="5788152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Сантехника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492240" y="4297680"/>
            <a:ext cx="2743200" cy="2103120"/>
          </a:xfrm>
          <a:prstGeom prst="roundRect">
            <a:avLst>
              <a:gd name="adj" fmla="val 6000"/>
            </a:avLst>
          </a:prstGeom>
          <a:solidFill>
            <a:srgbClr val="EFF6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675120" y="443484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>
                <a:solidFill>
                  <a:srgbClr val="1E40AF"/>
                </a:solidFill>
                <a:latin typeface="Calibri"/>
              </a:rPr>
              <a:t>Доп. услуги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766560" y="4800600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Окна 6 типов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766560" y="5129784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Двери ПВХ / межкомнатные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66560" y="5458968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Транспорт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766560" y="5788152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Фундамент по варианту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418320" y="4297680"/>
            <a:ext cx="2743200" cy="2103120"/>
          </a:xfrm>
          <a:prstGeom prst="roundRect">
            <a:avLst>
              <a:gd name="adj" fmla="val 6000"/>
            </a:avLst>
          </a:prstGeom>
          <a:solidFill>
            <a:srgbClr val="EFF6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9601200" y="4434840"/>
            <a:ext cx="23774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>
                <a:solidFill>
                  <a:srgbClr val="1E40AF"/>
                </a:solidFill>
                <a:latin typeface="Calibri"/>
              </a:rPr>
              <a:t>ФОТ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9692640" y="4800600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Работа по м²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692640" y="5129784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Прибыль подряда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692640" y="5458968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Маржа разделов 35-45%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692640" y="5788152"/>
            <a:ext cx="237744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334155"/>
                </a:solidFill>
                <a:latin typeface="Calibri"/>
              </a:rPr>
              <a:t>· Парная — 40%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D4ED8"/>
                </a:solidFill>
                <a:latin typeface="Calibri"/>
              </a:rPr>
              <a:t>Командная работа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0F172A"/>
                </a:solidFill>
                <a:latin typeface="Calibri"/>
              </a:rPr>
              <a:t>Проекты, версии, сравнение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2103120"/>
            <a:ext cx="59436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  <a:spcAft>
                <a:spcPts val="600"/>
              </a:spcAft>
            </a:pPr>
            <a:r>
              <a:rPr sz="1400" b="1">
                <a:solidFill>
                  <a:srgbClr val="1D4ED8"/>
                </a:solidFill>
                <a:latin typeface="Calibri"/>
              </a:rPr>
              <a:t>●  </a:t>
            </a:r>
            <a:r>
              <a:rPr sz="1400">
                <a:solidFill>
                  <a:srgbClr val="334155"/>
                </a:solidFill>
                <a:latin typeface="Calibri"/>
              </a:rPr>
              <a:t>Личные аккаунты с авторизацией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sz="1400" b="1">
                <a:solidFill>
                  <a:srgbClr val="1D4ED8"/>
                </a:solidFill>
                <a:latin typeface="Calibri"/>
              </a:rPr>
              <a:t>●  </a:t>
            </a:r>
            <a:r>
              <a:rPr sz="1400">
                <a:solidFill>
                  <a:srgbClr val="334155"/>
                </a:solidFill>
                <a:latin typeface="Calibri"/>
              </a:rPr>
              <a:t>Проекты по клиентам и адресам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sz="1400" b="1">
                <a:solidFill>
                  <a:srgbClr val="1D4ED8"/>
                </a:solidFill>
                <a:latin typeface="Calibri"/>
              </a:rPr>
              <a:t>●  </a:t>
            </a:r>
            <a:r>
              <a:rPr sz="1400">
                <a:solidFill>
                  <a:srgbClr val="334155"/>
                </a:solidFill>
                <a:latin typeface="Calibri"/>
              </a:rPr>
              <a:t>История расчётов: снимки внутри проекта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sz="1400" b="1">
                <a:solidFill>
                  <a:srgbClr val="1D4ED8"/>
                </a:solidFill>
                <a:latin typeface="Calibri"/>
              </a:rPr>
              <a:t>●  </a:t>
            </a:r>
            <a:r>
              <a:rPr sz="1400">
                <a:solidFill>
                  <a:srgbClr val="334155"/>
                </a:solidFill>
                <a:latin typeface="Calibri"/>
              </a:rPr>
              <a:t>Δ-колонка: видно как меняется итог между версиями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sz="1400" b="1">
                <a:solidFill>
                  <a:srgbClr val="1D4ED8"/>
                </a:solidFill>
                <a:latin typeface="Calibri"/>
              </a:rPr>
              <a:t>●  </a:t>
            </a:r>
            <a:r>
              <a:rPr sz="1400">
                <a:solidFill>
                  <a:srgbClr val="334155"/>
                </a:solidFill>
                <a:latin typeface="Calibri"/>
              </a:rPr>
              <a:t>Развёрнутый diff по разделам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sz="1400" b="1">
                <a:solidFill>
                  <a:srgbClr val="1D4ED8"/>
                </a:solidFill>
                <a:latin typeface="Calibri"/>
              </a:rPr>
              <a:t>●  </a:t>
            </a:r>
            <a:r>
              <a:rPr sz="1400">
                <a:solidFill>
                  <a:srgbClr val="334155"/>
                </a:solidFill>
                <a:latin typeface="Calibri"/>
              </a:rPr>
              <a:t>Закрепляемый baseline — сравнение любых двух версий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sz="1400" b="1">
                <a:solidFill>
                  <a:srgbClr val="1D4ED8"/>
                </a:solidFill>
                <a:latin typeface="Calibri"/>
              </a:rPr>
              <a:t>●  </a:t>
            </a:r>
            <a:r>
              <a:rPr sz="1400">
                <a:solidFill>
                  <a:srgbClr val="334155"/>
                </a:solidFill>
                <a:latin typeface="Calibri"/>
              </a:rPr>
              <a:t>Дублирование снимка для AB-вариантов</a:t>
            </a:r>
          </a:p>
          <a:p>
            <a:pPr>
              <a:lnSpc>
                <a:spcPct val="130000"/>
              </a:lnSpc>
              <a:spcAft>
                <a:spcPts val="600"/>
              </a:spcAft>
            </a:pPr>
            <a:r>
              <a:rPr sz="1400" b="1">
                <a:solidFill>
                  <a:srgbClr val="1D4ED8"/>
                </a:solidFill>
                <a:latin typeface="Calibri"/>
              </a:rPr>
              <a:t>●  </a:t>
            </a:r>
            <a:r>
              <a:rPr sz="1400">
                <a:solidFill>
                  <a:srgbClr val="334155"/>
                </a:solidFill>
                <a:latin typeface="Calibri"/>
              </a:rPr>
              <a:t>Поиск по проектам, inline-редактирование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0" y="2103120"/>
            <a:ext cx="4754880" cy="3931920"/>
          </a:xfrm>
          <a:prstGeom prst="roundRect">
            <a:avLst>
              <a:gd name="adj" fmla="val 6000"/>
            </a:avLst>
          </a:prstGeom>
          <a:solidFill>
            <a:srgbClr val="F1F5F9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132320" y="22860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0F172A"/>
                </a:solidFill>
                <a:latin typeface="Calibri"/>
              </a:rPr>
              <a:t>Пример: дом Ивановых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0" y="274320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64748B"/>
                </a:solidFill>
                <a:latin typeface="Calibri"/>
              </a:rPr>
              <a:t>Снимки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223760" y="320040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0F172A"/>
                </a:solidFill>
                <a:latin typeface="Calibri"/>
              </a:rPr>
              <a:t>итерация 3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0" y="3200400"/>
            <a:ext cx="12801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200" b="0">
                <a:solidFill>
                  <a:srgbClr val="1E40AF"/>
                </a:solidFill>
                <a:latin typeface="Calibri"/>
              </a:rPr>
              <a:t>10 802 020 ₽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15600" y="320040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 b="1">
                <a:solidFill>
                  <a:srgbClr val="EF4444"/>
                </a:solidFill>
                <a:latin typeface="Calibri"/>
              </a:rPr>
              <a:t>+50 000 ₽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23760" y="384048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0F172A"/>
                </a:solidFill>
                <a:latin typeface="Calibri"/>
              </a:rPr>
              <a:t>итерация 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44000" y="3840480"/>
            <a:ext cx="12801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200" b="0">
                <a:solidFill>
                  <a:srgbClr val="334155"/>
                </a:solidFill>
                <a:latin typeface="Calibri"/>
              </a:rPr>
              <a:t>10 752 020 ₽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15600" y="384048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 b="1">
                <a:solidFill>
                  <a:srgbClr val="059669"/>
                </a:solidFill>
                <a:latin typeface="Calibri"/>
              </a:rPr>
              <a:t>−45 000 ₽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223760" y="4480560"/>
            <a:ext cx="1828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0F172A"/>
                </a:solidFill>
                <a:latin typeface="Calibri"/>
              </a:rPr>
              <a:t>итерация 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144000" y="4480560"/>
            <a:ext cx="12801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200" b="0">
                <a:solidFill>
                  <a:srgbClr val="334155"/>
                </a:solidFill>
                <a:latin typeface="Calibri"/>
              </a:rPr>
              <a:t>10 797 020 ₽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515600" y="4480560"/>
            <a:ext cx="914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100" b="1">
                <a:solidFill>
                  <a:srgbClr val="CBD5E1"/>
                </a:solidFill>
                <a:latin typeface="Calibri"/>
              </a:rPr>
              <a:t>—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D4ED8"/>
                </a:solidFill>
                <a:latin typeface="Calibri"/>
              </a:rPr>
              <a:t>Если вы строите для себя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0F172A"/>
                </a:solidFill>
                <a:latin typeface="Calibri"/>
              </a:rPr>
              <a:t>Прозрачная цена на стройку</a:t>
            </a:r>
          </a:p>
        </p:txBody>
      </p:sp>
      <p:sp>
        <p:nvSpPr>
          <p:cNvPr id="5" name="Oval 4"/>
          <p:cNvSpPr/>
          <p:nvPr/>
        </p:nvSpPr>
        <p:spPr>
          <a:xfrm>
            <a:off x="640080" y="2240280"/>
            <a:ext cx="365760" cy="36576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40080" y="224028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88720" y="21031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>
                <a:solidFill>
                  <a:srgbClr val="0F172A"/>
                </a:solidFill>
                <a:latin typeface="Calibri"/>
              </a:rPr>
              <a:t>Понять бюджет ДО подписания договора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88720" y="25603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64748B"/>
                </a:solidFill>
                <a:latin typeface="Calibri"/>
              </a:rPr>
              <a:t>Прежде чем платить аванс — узнайте полную смету самостоятельно.</a:t>
            </a:r>
          </a:p>
        </p:txBody>
      </p:sp>
      <p:sp>
        <p:nvSpPr>
          <p:cNvPr id="9" name="Oval 8"/>
          <p:cNvSpPr/>
          <p:nvPr/>
        </p:nvSpPr>
        <p:spPr>
          <a:xfrm>
            <a:off x="640080" y="3291839"/>
            <a:ext cx="365760" cy="36576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3291839"/>
            <a:ext cx="365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88720" y="3154679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>
                <a:solidFill>
                  <a:srgbClr val="0F172A"/>
                </a:solidFill>
                <a:latin typeface="Calibri"/>
              </a:rPr>
              <a:t>Сверить смету подрядчика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88720" y="3611879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64748B"/>
                </a:solidFill>
                <a:latin typeface="Calibri"/>
              </a:rPr>
              <a:t>Прогоните те же параметры через калькулятор. Расхождение &gt; 10% — повод спросить «откуда»</a:t>
            </a:r>
          </a:p>
        </p:txBody>
      </p:sp>
      <p:sp>
        <p:nvSpPr>
          <p:cNvPr id="13" name="Oval 12"/>
          <p:cNvSpPr/>
          <p:nvPr/>
        </p:nvSpPr>
        <p:spPr>
          <a:xfrm>
            <a:off x="640080" y="4343400"/>
            <a:ext cx="365760" cy="36576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434340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88720" y="420624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>
                <a:solidFill>
                  <a:srgbClr val="0F172A"/>
                </a:solidFill>
                <a:latin typeface="Calibri"/>
              </a:rPr>
              <a:t>Сравнить варианты материалов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88720" y="466344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64748B"/>
                </a:solidFill>
                <a:latin typeface="Calibri"/>
              </a:rPr>
              <a:t>Гибкая черепица vs профлист, плита vs сваи. Видите Δ цены мгновенно.</a:t>
            </a:r>
          </a:p>
        </p:txBody>
      </p:sp>
      <p:sp>
        <p:nvSpPr>
          <p:cNvPr id="17" name="Oval 16"/>
          <p:cNvSpPr/>
          <p:nvPr/>
        </p:nvSpPr>
        <p:spPr>
          <a:xfrm>
            <a:off x="640080" y="5394960"/>
            <a:ext cx="365760" cy="365760"/>
          </a:xfrm>
          <a:prstGeom prst="ellipse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5394960"/>
            <a:ext cx="365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188720" y="52578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>
                <a:solidFill>
                  <a:srgbClr val="0F172A"/>
                </a:solidFill>
                <a:latin typeface="Calibri"/>
              </a:rPr>
              <a:t>PDF для согласования с семьёй / банком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88720" y="571500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>
                <a:solidFill>
                  <a:srgbClr val="64748B"/>
                </a:solidFill>
                <a:latin typeface="Calibri"/>
              </a:rPr>
              <a:t>Документ с детализацией по 15+ разделам и подписью.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640080" y="54864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D4ED8"/>
                </a:solidFill>
                <a:latin typeface="Calibri"/>
              </a:rPr>
              <a:t>Если у вас строительная компания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914400"/>
            <a:ext cx="109728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0F172A"/>
                </a:solidFill>
                <a:latin typeface="Calibri"/>
              </a:rPr>
              <a:t>Закройте сделку быстрее конкурентов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40080" y="2103120"/>
            <a:ext cx="36576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5486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1D4ED8"/>
                </a:solidFill>
                <a:latin typeface="Calibri"/>
              </a:rPr>
              <a:t>⚡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54480" y="233172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0F172A"/>
                </a:solidFill>
                <a:latin typeface="Calibri"/>
              </a:rPr>
              <a:t>5 минут вместо 2 недель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554480" y="2834640"/>
            <a:ext cx="2560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64748B"/>
                </a:solidFill>
                <a:latin typeface="Calibri"/>
              </a:rPr>
              <a:t>Менеджер открывает калькулятор при клиенте — клиент видит цифру здесь и сейчас.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480560" y="2103120"/>
            <a:ext cx="36576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754880" y="2286000"/>
            <a:ext cx="5486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1D4ED8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94960" y="233172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0F172A"/>
                </a:solidFill>
                <a:latin typeface="Calibri"/>
              </a:rPr>
              <a:t>Меньше ошибок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94960" y="2834640"/>
            <a:ext cx="2560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64748B"/>
                </a:solidFill>
                <a:latin typeface="Calibri"/>
              </a:rPr>
              <a:t>Все правила в коде, покрыто 296 автоматическими тестами. Сметчик не забудет про утеплитель.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21040" y="2103120"/>
            <a:ext cx="36576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595360" y="2286000"/>
            <a:ext cx="5486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1D4ED8"/>
                </a:solidFill>
                <a:latin typeface="Calibri"/>
              </a:rPr>
              <a:t>📁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235440" y="233172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0F172A"/>
                </a:solidFill>
                <a:latin typeface="Calibri"/>
              </a:rPr>
              <a:t>История по каждой сделке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235440" y="2834640"/>
            <a:ext cx="2560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64748B"/>
                </a:solidFill>
                <a:latin typeface="Calibri"/>
              </a:rPr>
              <a:t>Снимки внутри проекта — видно как клиент менял требования и куда уехала цена.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0080" y="4114800"/>
            <a:ext cx="36576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4297680"/>
            <a:ext cx="5486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1D4ED8"/>
                </a:solidFill>
                <a:latin typeface="Calibri"/>
              </a:rPr>
              <a:t>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54480" y="43434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0F172A"/>
                </a:solidFill>
                <a:latin typeface="Calibri"/>
              </a:rPr>
              <a:t>Собственный домен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54480" y="4846320"/>
            <a:ext cx="2560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64748B"/>
                </a:solidFill>
                <a:latin typeface="Calibri"/>
              </a:rPr>
              <a:t>Размещаем на вашем поддомене — клиент видит ваш бренд, а не наш.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480560" y="4114800"/>
            <a:ext cx="36576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54880" y="4297680"/>
            <a:ext cx="5486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1D4ED8"/>
                </a:solidFill>
                <a:latin typeface="Calibri"/>
              </a:rPr>
              <a:t>📄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94960" y="43434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0F172A"/>
                </a:solidFill>
                <a:latin typeface="Calibri"/>
              </a:rPr>
              <a:t>PDF с вашим лого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94960" y="4846320"/>
            <a:ext cx="2560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64748B"/>
                </a:solidFill>
                <a:latin typeface="Calibri"/>
              </a:rPr>
              <a:t>Брендированная смета с разделами для договора. Без скриншотов таблиц.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8321040" y="4114800"/>
            <a:ext cx="3657600" cy="182880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9525">
            <a:solidFill>
              <a:srgbClr val="CBD5E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595360" y="4297680"/>
            <a:ext cx="5486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800" b="1">
                <a:solidFill>
                  <a:srgbClr val="1D4ED8"/>
                </a:solidFill>
                <a:latin typeface="Calibri"/>
              </a:rPr>
              <a:t>₽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235440" y="43434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0F172A"/>
                </a:solidFill>
                <a:latin typeface="Calibri"/>
              </a:rPr>
              <a:t>Цена по м²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235440" y="4846320"/>
            <a:ext cx="256032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64748B"/>
                </a:solidFill>
                <a:latin typeface="Calibri"/>
              </a:rPr>
              <a:t>Колонка цена/м² автоматически — главный аргумент в переговорах.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6492240"/>
            <a:ext cx="11277295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0">
                <a:solidFill>
                  <a:srgbClr val="CBD5E1"/>
                </a:solidFill>
                <a:latin typeface="Calibri"/>
              </a:rPr>
              <a:t>SmartCalc · calc.smartprocesses.xyz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